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04" r:id="rId4"/>
    <p:sldId id="305" r:id="rId5"/>
    <p:sldId id="309" r:id="rId6"/>
    <p:sldId id="311" r:id="rId7"/>
    <p:sldId id="312" r:id="rId8"/>
    <p:sldId id="306" r:id="rId9"/>
    <p:sldId id="307" r:id="rId10"/>
    <p:sldId id="313" r:id="rId11"/>
    <p:sldId id="314" r:id="rId12"/>
    <p:sldId id="316" r:id="rId13"/>
    <p:sldId id="317" r:id="rId14"/>
    <p:sldId id="318" r:id="rId15"/>
    <p:sldId id="319" r:id="rId16"/>
    <p:sldId id="32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osis" pitchFamily="2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LSjXHtakEYj6qpXCbNbBDUebD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396C06-8836-4829-A4C7-15D436F86A06}">
  <a:tblStyle styleId="{9A396C06-8836-4829-A4C7-15D436F86A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AEFFC6-06D9-4735-91E8-F1CCA0FAD1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709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260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2826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6199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360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691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764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23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555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89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71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89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755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55659a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29f55659a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48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647399"/>
            <a:ext cx="5260004" cy="15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 Credit Risk From Loan Dataset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29000"/>
            <a:ext cx="429644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Id/x </a:t>
            </a:r>
            <a:r>
              <a:rPr lang="en-US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artners Data </a:t>
            </a:r>
            <a:r>
              <a:rPr lang="en-US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cientist</a:t>
            </a:r>
            <a:endParaRPr 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66;p1">
            <a:extLst>
              <a:ext uri="{FF2B5EF4-FFF2-40B4-BE49-F238E27FC236}">
                <a16:creationId xmlns:a16="http://schemas.microsoft.com/office/drawing/2014/main" id="{5FAE937A-D9B1-2FB6-9281-29BF1103B496}"/>
              </a:ext>
            </a:extLst>
          </p:cNvPr>
          <p:cNvSpPr txBox="1"/>
          <p:nvPr/>
        </p:nvSpPr>
        <p:spPr>
          <a:xfrm>
            <a:off x="491866" y="6232473"/>
            <a:ext cx="42964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Montserrat"/>
                <a:sym typeface="Montserrat"/>
              </a:rPr>
              <a:t>Dicky Maulana Rozi</a:t>
            </a:r>
            <a:endParaRPr lang="en-US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1296125"/>
            <a:ext cx="10314231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uji Chi-Square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setiap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kategorikal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terhadap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diperoleh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masing-masing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Berikut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insight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diperoleh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uji Chi-Square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algn="l"/>
            <a:endParaRPr lang="en-ID" sz="12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sama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(0.0)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berpotensi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prediktor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grade: Nilai p-value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grade (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peringkat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)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verification_status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verifikasi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total_rec_late_fee_label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total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denda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keterlambatan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collection_recovery_fee_label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biaya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pemulihan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koleksi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recoveries_label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pemulihan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D" sz="12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2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p-value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(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meskipun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)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adanya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potensial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prediktor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home_ownership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kepemilikan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rumah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purpose: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tujuan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addr_state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negara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bagian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alamat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initial_list_status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listing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awal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delinq_2yrs_label: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keterlambatan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2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tahun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pub_rec_label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catatan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publik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tot_coll_amt_label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p-value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total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koleksi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Bivariat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, Chi-Square Test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6292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1296125"/>
            <a:ext cx="10314231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uji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Pearson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setiap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berikut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insight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diperoleh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algn="l"/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Fitur-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(rata-rata di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bawah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-0.1)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lain: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int_rate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dti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'inq_last_6mths',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open_acc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revol_util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total_rec_int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months_since_last_pymnt_d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Fitur-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(rata-rata di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bawah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0.1)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lain: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total_acc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tot_cur_bal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total_rev_hi_lim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emp_length_int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months_since_issue_d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months_since_earliest_cr_line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months_since_last_credit_pull_d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’.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2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P-Value: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Semua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p-value yang sangat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kecil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),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semua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hubungan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target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’.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3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Fitur: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Fitur-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(di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0.3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di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bawah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-0.3)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: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total_pymnt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total_pymnt_inv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total_rec_prncp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last_pymnt_amnt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Fitur-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potensi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membangun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karena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’).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4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Fitur: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int_rate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artinya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suku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bunga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kreditur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gagal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membayar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Fitur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total_pymnt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total_pymnt_inv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dan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total_rec_prncp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artinya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pokok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diterima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gagal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membayar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Bivariat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, Chi-Square Test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804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6805841" y="1296125"/>
            <a:ext cx="4668404" cy="504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heatmap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(Pearson)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didapatkan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insights:</a:t>
            </a:r>
          </a:p>
          <a:p>
            <a:pPr algn="l"/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1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dua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Jika dua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artinya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ketika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salah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satu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lain juga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dan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sebaliknya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total_pymnt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total_rec_prncp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’.</a:t>
            </a:r>
          </a:p>
          <a:p>
            <a:pPr algn="l">
              <a:buFont typeface="+mj-lt"/>
              <a:buAutoNum type="arabicPeriod"/>
            </a:pPr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2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: Nilai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-1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dua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Jika dua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artinya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ketika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salah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satu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kemungkinan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lain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menurun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, dan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sebaliknya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int_rate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’.</a:t>
            </a:r>
          </a:p>
          <a:p>
            <a:pPr algn="l">
              <a:buFont typeface="+mj-lt"/>
              <a:buAutoNum type="arabicPeriod" startAt="2"/>
            </a:pPr>
            <a:endParaRPr lang="en-ID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 startAt="3"/>
            </a:pP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Nol: Nilai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0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dua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lemah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sama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sekali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Jika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0,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artinya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perubahan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satu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berpengaruh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pada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perubahan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lainnya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korelasi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dekat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antara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revol_bal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'</a:t>
            </a:r>
            <a:r>
              <a:rPr lang="en-ID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ID" b="0" i="0" dirty="0">
                <a:solidFill>
                  <a:srgbClr val="000000"/>
                </a:solidFill>
                <a:effectLst/>
                <a:latin typeface="Dosis" pitchFamily="2" charset="0"/>
              </a:rPr>
              <a:t>'.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Multivariat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, Heatmap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F2A21-C8EF-AB07-D71B-4F8290E3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5" y="1296125"/>
            <a:ext cx="5893650" cy="51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1296125"/>
            <a:ext cx="10314231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800" b="1" dirty="0">
                <a:latin typeface="Dosis" pitchFamily="2" charset="0"/>
              </a:rPr>
              <a:t>L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abel </a:t>
            </a:r>
            <a:r>
              <a:rPr lang="en-US" sz="1800" b="1" dirty="0">
                <a:latin typeface="Dosis" pitchFamily="2" charset="0"/>
              </a:rPr>
              <a:t>E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ncoding 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pada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“grade” dan “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loan_status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One Hot Encoding 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pada 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“term”,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home_ownership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dan “purpose”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Dosis" pitchFamily="2" charset="0"/>
              </a:rPr>
              <a:t>Melakukan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Handle missing values, duplicated data, dan outliers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hasilnya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train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berkurang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192672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186718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metode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z-score.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dirty="0" err="1">
                <a:latin typeface="Dosis" pitchFamily="2" charset="0"/>
              </a:rPr>
              <a:t>Tranformasi</a:t>
            </a:r>
            <a:r>
              <a:rPr lang="en-ID" sz="1800" b="1" dirty="0">
                <a:latin typeface="Dosis" pitchFamily="2" charset="0"/>
              </a:rPr>
              <a:t> dan </a:t>
            </a:r>
            <a:r>
              <a:rPr lang="en-ID" sz="1800" b="1" dirty="0" err="1">
                <a:latin typeface="Dosis" pitchFamily="2" charset="0"/>
              </a:rPr>
              <a:t>Normalisasi</a:t>
            </a:r>
            <a:r>
              <a:rPr lang="en-ID" sz="1800" b="1" dirty="0"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MinMaxScaler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log transformation pada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x_train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x_test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Hasil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Normalisasi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0" dirty="0" err="1">
                <a:solidFill>
                  <a:srgbClr val="000000"/>
                </a:solidFill>
                <a:effectLst/>
                <a:latin typeface="Dosis" pitchFamily="2" charset="0"/>
              </a:rPr>
              <a:t>MinMaxScaler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sebagian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cenderung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berkurang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0.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Namun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seperti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annual_inc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revol_bal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dan '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total_rev_hi_lim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'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masih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skewness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cukup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setelah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normalisasi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Hasil </a:t>
            </a:r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Log Transformation</a:t>
            </a:r>
            <a:r>
              <a:rPr lang="en-ID" sz="1800" b="1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menunjukkan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sebagian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berhasil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diperkecil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mendekati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0. Hal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berguna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kinerja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terutama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jika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membutuhkan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asumsi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terdistribusi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normal.</a:t>
            </a:r>
            <a:endParaRPr lang="en-US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922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6990736" y="1296124"/>
            <a:ext cx="4513006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Berdasarkan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disimpulkan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XGBoost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dilakukan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hyperparameter tuning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kinerja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sangat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dirty="0"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kemampuan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mengenali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beresiko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positif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)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negatif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)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akurasi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tingkat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kesalahan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sebenarnya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beresiko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sebaliknya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US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19" y="696642"/>
            <a:ext cx="8525067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 – Confusion Matrix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9D63D2-677E-38DC-9737-8F96B087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19" y="1296124"/>
            <a:ext cx="5438529" cy="3895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F09CA9-8922-0A01-285D-41149B094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19" y="5191431"/>
            <a:ext cx="3659764" cy="1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8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6990736" y="1296124"/>
            <a:ext cx="4513006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XGBoost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di-tune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sangat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efektif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dirty="0"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ROC-AUC yang sangat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mengidentifikasi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pelanggan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berisiko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gagal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membayar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sehingga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institusi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keuangan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mengambil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bijaksana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pemberian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  <a:endParaRPr lang="en-US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19" y="696642"/>
            <a:ext cx="8525067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 – ROC-AUC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71C3C-B549-0B82-A232-23225010F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19" y="1296124"/>
            <a:ext cx="5536062" cy="4328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A908C-E616-C52C-0313-45C57F93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19" y="5624318"/>
            <a:ext cx="4238204" cy="6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9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18" y="3429000"/>
            <a:ext cx="10323315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Berikut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berdasarkan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feature importance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disajikan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algn="l"/>
            <a:endParaRPr lang="en-ID" sz="12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recoveries_label_Recovery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Fitur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tingkat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sangat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Hal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recovery (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pemulihan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)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berhasil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dilakukan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oleh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lembaga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keuangan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beresiko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dampak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menilai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 startAt="2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out_prncp_label_Paid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out_prncp_inv_label_Paid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Fitur-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utang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dibayarkan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dilunasi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oleh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(paid off)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merupakan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faktor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menilai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lunas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sudah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dibayar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rendah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 startAt="3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last_pymnt_amnt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terakhir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diterima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Hal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wajar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karena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terakhir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kualitas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 startAt="4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funded_amnt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total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diberikan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mungkin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terkait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 startAt="5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months_since_issue_d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months_since_last_credit_pull_d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Fitur-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lamanya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waktu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sejak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diberikan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lamanya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waktu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sejak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riwayat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terakhir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kali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diperbarui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menilai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lama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waktu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semakin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mungkin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terkait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 startAt="6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'term_ 60 months':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Jenis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tenor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Tenor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60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bulan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(5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tahun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)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cenderung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dibandingkan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tenor 36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bulan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(3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tahun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).</a:t>
            </a:r>
          </a:p>
          <a:p>
            <a:pPr algn="l">
              <a:buFont typeface="+mj-lt"/>
              <a:buAutoNum type="arabicPeriod" startAt="7"/>
            </a:pP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total_rec_prncp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total_rec_late_fee_label_None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total_rec_int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funded_amnt_inv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', dan '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installment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': Fitur-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fitur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pengaruh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signifikan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 Total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pokok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bunga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denda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keterlambatan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serta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diberikan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juga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penting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penilaian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2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2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19" y="696642"/>
            <a:ext cx="8525067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55F6B-4514-C595-260F-F85A6898C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9"/>
          <a:stretch/>
        </p:blipFill>
        <p:spPr>
          <a:xfrm>
            <a:off x="1041719" y="1296125"/>
            <a:ext cx="10323315" cy="1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/>
        </p:nvSpPr>
        <p:spPr>
          <a:xfrm>
            <a:off x="1041720" y="1296125"/>
            <a:ext cx="10533000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 rtl="0"/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Problem Statement</a:t>
            </a:r>
          </a:p>
          <a:p>
            <a:pPr algn="l" rtl="0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Sebuah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lending company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ingin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membangun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memprediksi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risk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dataset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disediakan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oleh company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terdiri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diterima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ditolak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 rtl="0"/>
            <a:endParaRPr lang="en-ID" sz="1800" b="1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/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Objective</a:t>
            </a:r>
          </a:p>
          <a:p>
            <a:pPr algn="l" rtl="0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Membangun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credit risk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mengklasifikasikan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pelamar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lancar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 rtl="0"/>
            <a:endParaRPr lang="en-ID" sz="1800" b="1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/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Goals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akurasi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Mengurangi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risiko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Optimalisasi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portofolio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/>
            <a:endParaRPr lang="en-ID" sz="1800" b="1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 rtl="0"/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Business Metrics</a:t>
            </a:r>
          </a:p>
          <a:p>
            <a:pPr algn="l" rtl="0"/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Persentase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prediksi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benar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  <a:effectLst/>
                <a:latin typeface="Dosis" pitchFamily="2" charset="0"/>
              </a:rPr>
              <a:t>keseluruhan</a:t>
            </a:r>
            <a:r>
              <a:rPr lang="en-ID" sz="1800" b="1" i="1" dirty="0">
                <a:solidFill>
                  <a:srgbClr val="000000"/>
                </a:solidFill>
                <a:effectLst/>
                <a:latin typeface="Dosis" pitchFamily="2" charset="0"/>
              </a:rPr>
              <a:t> data (Accuracy)</a:t>
            </a:r>
          </a:p>
          <a:p>
            <a:pPr algn="l" rtl="0"/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Metric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digunakan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mengukur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mengklasifikasikan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lancar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macet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mencapai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tujuan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meningkatkan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akurasi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keputusan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79" name="Google Shape;79;p2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Business Understanding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1296125"/>
            <a:ext cx="105330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Berdasarkan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informasi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dataset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diberikan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kesimpulan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diambil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algn="l"/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Dataset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terdiri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466.285 baris dan 75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Dataset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terdiri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tiga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jenis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utama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yaitu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float64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desimal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int64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tanpa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desimal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object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kategorikal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teks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sepenuhnya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berisi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(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seluruh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di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null)</a:t>
            </a: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hilang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(missing values)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Understanding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2BA44-0A5C-A686-B107-262DB4BCC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1" y="4187607"/>
            <a:ext cx="2644369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AA624-53B0-E264-C7D5-A6077196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23" y="4187607"/>
            <a:ext cx="2636748" cy="2049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B1EEB-E4B5-BB56-FBEE-A2C0BE4AB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144" y="4187607"/>
            <a:ext cx="2682472" cy="2072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BF075-63E9-F4D0-0750-A01B1ED5F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089" y="4179987"/>
            <a:ext cx="264436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8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1296125"/>
            <a:ext cx="10533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total data 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Dosis" pitchFamily="2" charset="0"/>
              </a:rPr>
              <a:t>duplikat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0,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duplikat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Sebagian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kolom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persentase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0" dirty="0">
                <a:solidFill>
                  <a:srgbClr val="000000"/>
                </a:solidFill>
                <a:effectLst/>
                <a:latin typeface="Dosis" pitchFamily="2" charset="0"/>
              </a:rPr>
              <a:t>missing values 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tinggi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mencapai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100%.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1" i="0" dirty="0" err="1">
                <a:solidFill>
                  <a:srgbClr val="000000"/>
                </a:solidFill>
                <a:effectLst/>
                <a:latin typeface="Dosis" pitchFamily="2" charset="0"/>
              </a:rPr>
              <a:t>konversi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data type object 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float 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seperti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b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</a:b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emp_length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issue_d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earliest_cr_line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last_pymnt_d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dan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last_credit_pull_d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D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800" b="1" dirty="0" err="1">
                <a:latin typeface="Dosis" pitchFamily="2" charset="0"/>
              </a:rPr>
              <a:t>Membuat</a:t>
            </a:r>
            <a:r>
              <a:rPr lang="en-ID" sz="1800" b="1" dirty="0">
                <a:latin typeface="Dosis" pitchFamily="2" charset="0"/>
              </a:rPr>
              <a:t> </a:t>
            </a:r>
            <a:r>
              <a:rPr lang="en-ID" sz="1800" b="1" dirty="0" err="1">
                <a:latin typeface="Dosis" pitchFamily="2" charset="0"/>
              </a:rPr>
              <a:t>kolom</a:t>
            </a:r>
            <a:r>
              <a:rPr lang="en-ID" sz="1800" b="1" dirty="0">
                <a:latin typeface="Dosis" pitchFamily="2" charset="0"/>
              </a:rPr>
              <a:t> </a:t>
            </a:r>
            <a:r>
              <a:rPr lang="en-ID" sz="1800" b="1" dirty="0" err="1">
                <a:latin typeface="Dosis" pitchFamily="2" charset="0"/>
              </a:rPr>
              <a:t>baru</a:t>
            </a:r>
            <a:r>
              <a:rPr lang="en-ID" sz="1800" b="1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untuk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menunjukkan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bulan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sejak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tanggal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terawal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catatan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kredit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peminjam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hingga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tanggal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tertentu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(1 Juli 2023). Dari data 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issue_d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earliest_cr_line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last_pymnt_d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”, dan “</a:t>
            </a:r>
            <a:r>
              <a:rPr lang="en-ID" sz="1800" i="0" dirty="0" err="1">
                <a:solidFill>
                  <a:srgbClr val="000000"/>
                </a:solidFill>
                <a:effectLst/>
                <a:latin typeface="Dosis" pitchFamily="2" charset="0"/>
              </a:rPr>
              <a:t>last_credit_pull_d</a:t>
            </a:r>
            <a:r>
              <a:rPr lang="en-ID" sz="1800" i="0" dirty="0">
                <a:solidFill>
                  <a:srgbClr val="000000"/>
                </a:solidFill>
                <a:effectLst/>
                <a:latin typeface="Dosis" pitchFamily="2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1" dirty="0" err="1">
                <a:latin typeface="Dosis" pitchFamily="2" charset="0"/>
              </a:rPr>
              <a:t>Mengganti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beberapa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nilai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dari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dirty="0" err="1">
                <a:latin typeface="Dosis" pitchFamily="2" charset="0"/>
              </a:rPr>
              <a:t>kolom</a:t>
            </a:r>
            <a:r>
              <a:rPr lang="en-ID" sz="1800" dirty="0">
                <a:latin typeface="Dosis" pitchFamily="2" charset="0"/>
              </a:rPr>
              <a:t> “</a:t>
            </a:r>
            <a:r>
              <a:rPr lang="en-ID" sz="1800" dirty="0" err="1">
                <a:latin typeface="Dosis" pitchFamily="2" charset="0"/>
              </a:rPr>
              <a:t>loan_status</a:t>
            </a:r>
            <a:r>
              <a:rPr lang="en-ID" sz="1800" dirty="0">
                <a:latin typeface="Dosis" pitchFamily="2" charset="0"/>
              </a:rPr>
              <a:t>”, </a:t>
            </a:r>
            <a:r>
              <a:rPr lang="en-ID" sz="1800" dirty="0" err="1">
                <a:latin typeface="Dosis" pitchFamily="2" charset="0"/>
              </a:rPr>
              <a:t>menjadi</a:t>
            </a:r>
            <a:r>
              <a:rPr lang="en-ID" sz="1800" dirty="0">
                <a:latin typeface="Dosis" pitchFamily="2" charset="0"/>
              </a:rPr>
              <a:t> “</a:t>
            </a:r>
            <a:r>
              <a:rPr lang="en-ID" sz="1800" dirty="0" err="1">
                <a:latin typeface="Dosis" pitchFamily="2" charset="0"/>
              </a:rPr>
              <a:t>fully_paid</a:t>
            </a:r>
            <a:r>
              <a:rPr lang="en-ID" sz="1800" dirty="0">
                <a:latin typeface="Dosis" pitchFamily="2" charset="0"/>
              </a:rPr>
              <a:t>” dan “default”, </a:t>
            </a:r>
            <a:r>
              <a:rPr lang="en-ID" sz="1800" dirty="0" err="1">
                <a:latin typeface="Dosis" pitchFamily="2" charset="0"/>
              </a:rPr>
              <a:t>kemudian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ID" sz="1800" b="1" dirty="0" err="1">
                <a:latin typeface="Dosis" pitchFamily="2" charset="0"/>
              </a:rPr>
              <a:t>menghapus</a:t>
            </a:r>
            <a:r>
              <a:rPr lang="en-ID" sz="1800" dirty="0">
                <a:latin typeface="Dosis" pitchFamily="2" charset="0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“Current” dan “Late (16-30 days)”.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Dosis" pitchFamily="2" charset="0"/>
              </a:rPr>
              <a:t>Menghapus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beberapa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kolom</a:t>
            </a:r>
            <a:r>
              <a:rPr lang="en-US" sz="1800" dirty="0">
                <a:latin typeface="Dosis" pitchFamily="2" charset="0"/>
              </a:rPr>
              <a:t> yang </a:t>
            </a:r>
            <a:r>
              <a:rPr lang="en-US" sz="1800" dirty="0" err="1">
                <a:latin typeface="Dosis" pitchFamily="2" charset="0"/>
              </a:rPr>
              <a:t>memungkinkan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terjadi</a:t>
            </a:r>
            <a:r>
              <a:rPr lang="en-US" sz="1800" dirty="0">
                <a:latin typeface="Dosis" pitchFamily="2" charset="0"/>
              </a:rPr>
              <a:t> outlier dan </a:t>
            </a:r>
            <a:r>
              <a:rPr lang="en-US" sz="1800" dirty="0" err="1">
                <a:latin typeface="Dosis" pitchFamily="2" charset="0"/>
              </a:rPr>
              <a:t>kolom-kolom</a:t>
            </a:r>
            <a:r>
              <a:rPr lang="en-US" sz="1800" dirty="0">
                <a:latin typeface="Dosis" pitchFamily="2" charset="0"/>
              </a:rPr>
              <a:t> yang </a:t>
            </a:r>
            <a:r>
              <a:rPr lang="en-US" sz="1800" dirty="0" err="1">
                <a:latin typeface="Dosis" pitchFamily="2" charset="0"/>
              </a:rPr>
              <a:t>tidak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digunakan</a:t>
            </a:r>
            <a:r>
              <a:rPr lang="en-US" sz="1800" dirty="0">
                <a:latin typeface="Dosis" pitchFamily="2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latin typeface="Dosi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Mengganti</a:t>
            </a:r>
            <a:r>
              <a:rPr lang="en-US" sz="180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US" sz="1800" dirty="0">
                <a:latin typeface="Dosis" pitchFamily="2" charset="0"/>
              </a:rPr>
              <a:t>missing values </a:t>
            </a:r>
            <a:r>
              <a:rPr lang="en-US" sz="1800" dirty="0" err="1">
                <a:latin typeface="Dosis" pitchFamily="2" charset="0"/>
              </a:rPr>
              <a:t>dari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beberapa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kolom</a:t>
            </a:r>
            <a:r>
              <a:rPr lang="en-US" sz="1800" dirty="0">
                <a:latin typeface="Dosis" pitchFamily="2" charset="0"/>
              </a:rPr>
              <a:t> </a:t>
            </a:r>
            <a:r>
              <a:rPr lang="en-US" sz="1800" dirty="0" err="1">
                <a:latin typeface="Dosis" pitchFamily="2" charset="0"/>
              </a:rPr>
              <a:t>dengan</a:t>
            </a:r>
            <a:r>
              <a:rPr lang="en-US" sz="1800" dirty="0">
                <a:latin typeface="Dosis" pitchFamily="2" charset="0"/>
              </a:rPr>
              <a:t> mean, median, dan 0.</a:t>
            </a:r>
            <a:endParaRPr lang="en-ID" sz="1800" i="0" dirty="0">
              <a:solidFill>
                <a:srgbClr val="000000"/>
              </a:solidFill>
              <a:effectLst/>
              <a:latin typeface="Dosis" pitchFamily="2" charset="0"/>
            </a:endParaRP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828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6906316" y="1627901"/>
            <a:ext cx="4668404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hasil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pie chart Loan Status,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dilihat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proporsi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Fully Paid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dibandingkan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Default.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Lebih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spesifik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sekitar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77,5%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pada dataset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Fully Paid,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sementara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sekitar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22,5%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status Default.</a:t>
            </a:r>
          </a:p>
          <a:p>
            <a:pPr algn="l"/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/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Insight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diambil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grafik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mayoritas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pinjaman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dataset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dilunasi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(Fully Paid),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sedangkan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sebagian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kecil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mengalami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gagal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bayar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(Default). Hal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bisa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menjadi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indikasi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sebagian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nasabah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telah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pembayaran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secara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konsisten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waktu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Pie Chart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870CE-A717-6419-982B-38B60846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0" y="1627901"/>
            <a:ext cx="5595094" cy="46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1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5238069"/>
            <a:ext cx="104713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ditampilkan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boxplot,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terlihat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outlier,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yaitu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berada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jauh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kisaran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mayoritas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nilai-nilai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ekstrem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 Outlier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ditandai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titik-titik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berada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jauh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kotak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(interquartile range) pada boxplot.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Boxplot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46BE0-1E01-3599-7CE5-76098531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" y="1727483"/>
            <a:ext cx="5927068" cy="307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B5D6C-23EF-7F90-E294-2B971B63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54" y="1727482"/>
            <a:ext cx="5613414" cy="30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41720" y="5238069"/>
            <a:ext cx="104713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Dari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ditampilkan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boxplot,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terlihat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outlier,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yaitu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berada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jauh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kisaran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mayoritas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atau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nilai-nilai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ekstrem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 Outlier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ditandai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adanya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titik-titik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berada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jauh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kotak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(interquartile range) pada boxplot.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Boxplot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46BE0-1E01-3599-7CE5-76098531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2" y="1727483"/>
            <a:ext cx="5927068" cy="3079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B5D6C-23EF-7F90-E294-2B971B63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54" y="1727482"/>
            <a:ext cx="5613414" cy="30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3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6906316" y="1296125"/>
            <a:ext cx="4668404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nilai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Q1, Q2, dan Q3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sebesar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0.</a:t>
            </a:r>
          </a:p>
          <a:p>
            <a:pPr algn="l"/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delinq_2yrs</a:t>
            </a: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pub_rec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out_prncp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out_prncp_inv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total_rec_late_fee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recoveries</a:t>
            </a: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collection_recovery_fee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tot_coll_amt</a:t>
            </a:r>
            <a:endParaRPr lang="en-ID" sz="1800" b="0" i="0" dirty="0">
              <a:solidFill>
                <a:srgbClr val="000000"/>
              </a:solidFill>
              <a:effectLst/>
              <a:latin typeface="Dosis" pitchFamily="2" charset="0"/>
            </a:endParaRPr>
          </a:p>
          <a:p>
            <a:pPr algn="l"/>
            <a:endParaRPr lang="en-ID" sz="1800" dirty="0">
              <a:latin typeface="Dosis" pitchFamily="2" charset="0"/>
            </a:endParaRPr>
          </a:p>
          <a:p>
            <a:pPr algn="l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Untuk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membantu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menghindari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bias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mungkin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timbul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akibat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perlakuan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terhadap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maka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melakukan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konversi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tersebut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dapat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memberikan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model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informasi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bahwa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variabel-variabel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ini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sebenarnya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tipe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data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kategorikal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bukan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numerik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.</a:t>
            </a:r>
          </a:p>
        </p:txBody>
      </p:sp>
      <p:sp>
        <p:nvSpPr>
          <p:cNvPr id="85" name="Google Shape;85;g229f55659ab_0_6"/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, Numerical Data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48C88-51ED-1040-72C2-CC30421B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0" y="1296125"/>
            <a:ext cx="5054279" cy="2538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C7A4F-F844-9166-55C8-1BDD49F42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19" y="3982262"/>
            <a:ext cx="5054279" cy="25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9f55659ab_0_6"/>
          <p:cNvSpPr txBox="1"/>
          <p:nvPr/>
        </p:nvSpPr>
        <p:spPr>
          <a:xfrm>
            <a:off x="1062431" y="5433681"/>
            <a:ext cx="1031423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home_ownership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'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seimbang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(imbalance),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yaitu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"NONE", "ANY", dan "OTHER"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'purpose'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memiliki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 yang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jumlahnya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tidak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seimbang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(imbalance)</a:t>
            </a:r>
          </a:p>
          <a:p>
            <a:pPr algn="l"/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Dengan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begitu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'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home_ownership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' dan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Variabel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'purpose'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akan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dikelompokkan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kembali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dalam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</a:t>
            </a:r>
            <a:r>
              <a:rPr lang="en-ID" sz="1800" b="0" i="0" dirty="0" err="1">
                <a:solidFill>
                  <a:srgbClr val="000000"/>
                </a:solidFill>
                <a:effectLst/>
                <a:latin typeface="Dosis" pitchFamily="2" charset="0"/>
              </a:rPr>
              <a:t>beberapa</a:t>
            </a:r>
            <a:r>
              <a:rPr lang="en-ID" sz="1800" b="0" i="0" dirty="0">
                <a:solidFill>
                  <a:srgbClr val="000000"/>
                </a:solidFill>
                <a:effectLst/>
                <a:latin typeface="Dosis" pitchFamily="2" charset="0"/>
              </a:rPr>
              <a:t> label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2E63B-E58D-0C14-D7E0-930BDCDD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31" y="1296124"/>
            <a:ext cx="4502759" cy="4003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01313-E870-0C4D-3D5B-56CDCE11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45" y="1296124"/>
            <a:ext cx="4503340" cy="4003461"/>
          </a:xfrm>
          <a:prstGeom prst="rect">
            <a:avLst/>
          </a:prstGeom>
        </p:spPr>
      </p:pic>
      <p:sp>
        <p:nvSpPr>
          <p:cNvPr id="8" name="Google Shape;85;g229f55659ab_0_6">
            <a:extLst>
              <a:ext uri="{FF2B5EF4-FFF2-40B4-BE49-F238E27FC236}">
                <a16:creationId xmlns:a16="http://schemas.microsoft.com/office/drawing/2014/main" id="{2C157104-0976-6DE0-BD96-1AC67B4826D2}"/>
              </a:ext>
            </a:extLst>
          </p:cNvPr>
          <p:cNvSpPr txBox="1"/>
          <p:nvPr/>
        </p:nvSpPr>
        <p:spPr>
          <a:xfrm>
            <a:off x="1041720" y="696642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EDA – </a:t>
            </a:r>
            <a:r>
              <a:rPr lang="en-US" sz="3200" b="1" dirty="0" err="1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Univariat</a:t>
            </a: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, Categorical Data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8508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2342</Words>
  <Application>Microsoft Office PowerPoint</Application>
  <PresentationFormat>Widescreen</PresentationFormat>
  <Paragraphs>140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</vt:lpstr>
      <vt:lpstr>Arial</vt:lpstr>
      <vt:lpstr>Calibri</vt:lpstr>
      <vt:lpstr>Dosis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Dicky Rozi</cp:lastModifiedBy>
  <cp:revision>3</cp:revision>
  <dcterms:created xsi:type="dcterms:W3CDTF">2020-04-28T06:06:52Z</dcterms:created>
  <dcterms:modified xsi:type="dcterms:W3CDTF">2023-08-04T14:41:56Z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